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5" r:id="rId4"/>
    <p:sldId id="263" r:id="rId5"/>
    <p:sldId id="258" r:id="rId6"/>
    <p:sldId id="259" r:id="rId7"/>
    <p:sldId id="260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6" autoAdjust="0"/>
    <p:restoredTop sz="94634" autoAdjust="0"/>
  </p:normalViewPr>
  <p:slideViewPr>
    <p:cSldViewPr>
      <p:cViewPr varScale="1">
        <p:scale>
          <a:sx n="70" d="100"/>
          <a:sy n="70" d="100"/>
        </p:scale>
        <p:origin x="-127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48DBF-45D4-4228-9F58-DCB4A1536389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258B38-4D7D-4D23-B302-429C39B1F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48DBF-45D4-4228-9F58-DCB4A1536389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58B38-4D7D-4D23-B302-429C39B1F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48DBF-45D4-4228-9F58-DCB4A1536389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58B38-4D7D-4D23-B302-429C39B1F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48DBF-45D4-4228-9F58-DCB4A1536389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58B38-4D7D-4D23-B302-429C39B1FF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48DBF-45D4-4228-9F58-DCB4A1536389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58B38-4D7D-4D23-B302-429C39B1FF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48DBF-45D4-4228-9F58-DCB4A1536389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58B38-4D7D-4D23-B302-429C39B1FF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48DBF-45D4-4228-9F58-DCB4A1536389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58B38-4D7D-4D23-B302-429C39B1F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48DBF-45D4-4228-9F58-DCB4A1536389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58B38-4D7D-4D23-B302-429C39B1FF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48DBF-45D4-4228-9F58-DCB4A1536389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58B38-4D7D-4D23-B302-429C39B1F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748DBF-45D4-4228-9F58-DCB4A1536389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58B38-4D7D-4D23-B302-429C39B1F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48DBF-45D4-4228-9F58-DCB4A1536389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258B38-4D7D-4D23-B302-429C39B1FF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748DBF-45D4-4228-9F58-DCB4A1536389}" type="datetimeFigureOut">
              <a:rPr lang="ru-RU" smtClean="0"/>
              <a:pPr/>
              <a:t>02.08.2015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1258B38-4D7D-4D23-B302-429C39B1F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et.eurobelarus.info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Практика участия общественности в </a:t>
            </a:r>
            <a:r>
              <a:rPr lang="ru-RU" sz="4400" b="1" dirty="0" smtClean="0"/>
              <a:t>процессе</a:t>
            </a:r>
            <a:r>
              <a:rPr lang="ru-RU" b="1" dirty="0" smtClean="0"/>
              <a:t> принятия экологически значимых решений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3962400"/>
            <a:ext cx="7772400" cy="1199704"/>
          </a:xfrm>
        </p:spPr>
        <p:txBody>
          <a:bodyPr/>
          <a:lstStyle/>
          <a:p>
            <a:r>
              <a:rPr lang="ru-RU" dirty="0" smtClean="0"/>
              <a:t>Алёна Зуйкова, </a:t>
            </a:r>
          </a:p>
          <a:p>
            <a:r>
              <a:rPr lang="ru-RU" dirty="0" smtClean="0"/>
              <a:t>Центр европейской трансформации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работе ставилась цель выяснить представления / мнения участников процесса о том:</a:t>
            </a:r>
          </a:p>
          <a:p>
            <a:pPr lvl="1"/>
            <a:r>
              <a:rPr lang="ru-RU" dirty="0" smtClean="0"/>
              <a:t>как протекает процесс принятия решений в названной области и место заинтересованной общественности в этом процессе, </a:t>
            </a:r>
          </a:p>
          <a:p>
            <a:pPr lvl="1"/>
            <a:r>
              <a:rPr lang="ru-RU" dirty="0" smtClean="0"/>
              <a:t>каковы мотивации и интересы участников этого процесса, </a:t>
            </a:r>
          </a:p>
          <a:p>
            <a:pPr lvl="1"/>
            <a:r>
              <a:rPr lang="ru-RU" dirty="0" smtClean="0"/>
              <a:t>каковы проблемы и возможные способы их улучшения.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Методология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исследовании были задействованы три группы респондентов (25 интервью):</a:t>
            </a:r>
          </a:p>
          <a:p>
            <a:pPr lvl="1"/>
            <a:r>
              <a:rPr lang="ru-RU" dirty="0" smtClean="0"/>
              <a:t>Представители местных инициатив, активистов, местных жителей, которые касались вопросов уплотнительной застройки, строительства промышленных объектов;</a:t>
            </a:r>
          </a:p>
          <a:p>
            <a:pPr lvl="1"/>
            <a:r>
              <a:rPr lang="ru-RU" dirty="0" smtClean="0"/>
              <a:t>Эксперты и специалисты;</a:t>
            </a:r>
          </a:p>
          <a:p>
            <a:pPr lvl="1"/>
            <a:r>
              <a:rPr lang="ru-RU" dirty="0" smtClean="0"/>
              <a:t>Представители органов государственной власти, непосредственно связанных с принятием решений в области архитектурной, градостроительной и строительной деятельности.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Методология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Нормативная рамка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762000"/>
          </a:xfrm>
        </p:spPr>
        <p:txBody>
          <a:bodyPr/>
          <a:lstStyle/>
          <a:p>
            <a:r>
              <a:rPr lang="ru-RU" b="1" dirty="0" err="1" smtClean="0"/>
              <a:t>Орхусская</a:t>
            </a:r>
            <a:r>
              <a:rPr lang="ru-RU" b="1" dirty="0" smtClean="0"/>
              <a:t> конвенция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2209800"/>
            <a:ext cx="4040188" cy="3941763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ru-RU" dirty="0" smtClean="0"/>
              <a:t>Максимально раннее информирование общественности</a:t>
            </a:r>
          </a:p>
          <a:p>
            <a:endParaRPr lang="en-US" dirty="0" smtClean="0"/>
          </a:p>
          <a:p>
            <a:r>
              <a:rPr lang="ru-RU" dirty="0" smtClean="0"/>
              <a:t>обеспечение процедур для участия общественности</a:t>
            </a:r>
          </a:p>
          <a:p>
            <a:pPr fontAlgn="t"/>
            <a:endParaRPr lang="en-US" dirty="0" smtClean="0"/>
          </a:p>
          <a:p>
            <a:pPr fontAlgn="t"/>
            <a:endParaRPr lang="ru-RU" dirty="0" smtClean="0"/>
          </a:p>
          <a:p>
            <a:r>
              <a:rPr lang="ru-RU" dirty="0" smtClean="0"/>
              <a:t>учет мнения общественности</a:t>
            </a:r>
          </a:p>
          <a:p>
            <a:pPr fontAlgn="t"/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9" name="Текст 4"/>
          <p:cNvSpPr txBox="1">
            <a:spLocks/>
          </p:cNvSpPr>
          <p:nvPr/>
        </p:nvSpPr>
        <p:spPr>
          <a:xfrm>
            <a:off x="4648200" y="1219200"/>
            <a:ext cx="4040188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vert="horz" lIns="182880" anchor="ctr">
            <a:normAutofit/>
          </a:bodyPr>
          <a:lstStyle/>
          <a:p>
            <a:pPr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b="1" dirty="0">
                <a:solidFill>
                  <a:schemeClr val="bg1"/>
                </a:solidFill>
              </a:rPr>
              <a:t>Законодательство РБ</a:t>
            </a:r>
          </a:p>
        </p:txBody>
      </p:sp>
      <p:sp>
        <p:nvSpPr>
          <p:cNvPr id="10" name="Содержимое 5"/>
          <p:cNvSpPr txBox="1">
            <a:spLocks/>
          </p:cNvSpPr>
          <p:nvPr/>
        </p:nvSpPr>
        <p:spPr>
          <a:xfrm>
            <a:off x="4648200" y="2209801"/>
            <a:ext cx="4040188" cy="3733800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5"/>
          <p:cNvSpPr>
            <a:spLocks noGrp="1"/>
          </p:cNvSpPr>
          <p:nvPr>
            <p:ph sz="quarter" idx="2"/>
          </p:nvPr>
        </p:nvSpPr>
        <p:spPr>
          <a:xfrm>
            <a:off x="4724400" y="2209800"/>
            <a:ext cx="4040188" cy="3941763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ru-RU" dirty="0" smtClean="0"/>
              <a:t>Информирование об общественных слушаниях</a:t>
            </a:r>
            <a:endParaRPr lang="en-US" dirty="0" smtClean="0"/>
          </a:p>
          <a:p>
            <a:pPr fontAlgn="t"/>
            <a:endParaRPr lang="ru-RU" dirty="0" smtClean="0"/>
          </a:p>
          <a:p>
            <a:pPr fontAlgn="t"/>
            <a:r>
              <a:rPr lang="ru-RU" dirty="0" smtClean="0"/>
              <a:t>Общественные слушания, общественная экологическая экспертиза</a:t>
            </a:r>
            <a:endParaRPr lang="en-US" dirty="0" smtClean="0"/>
          </a:p>
          <a:p>
            <a:pPr fontAlgn="t"/>
            <a:endParaRPr lang="ru-RU" dirty="0" smtClean="0"/>
          </a:p>
          <a:p>
            <a:pPr fontAlgn="t"/>
            <a:r>
              <a:rPr lang="ru-RU" dirty="0" smtClean="0"/>
              <a:t>Принятие к сведению мнения общественности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ru-RU" sz="2400" dirty="0" smtClean="0"/>
              <a:t>С</a:t>
            </a:r>
            <a:r>
              <a:rPr lang="en-US" sz="2400" dirty="0" err="1" smtClean="0"/>
              <a:t>хема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принятия</a:t>
            </a:r>
            <a:r>
              <a:rPr lang="en-US" sz="2400" dirty="0" smtClean="0"/>
              <a:t> </a:t>
            </a:r>
            <a:r>
              <a:rPr lang="en-US" sz="2400" dirty="0" err="1" smtClean="0"/>
              <a:t>решений</a:t>
            </a:r>
            <a:r>
              <a:rPr lang="ru-RU" sz="2400" dirty="0" smtClean="0"/>
              <a:t> (в представлении респондентов)</a:t>
            </a:r>
            <a:endParaRPr lang="ru-RU" sz="24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718545" y="1495619"/>
            <a:ext cx="1656444" cy="2189801"/>
            <a:chOff x="718545" y="1067601"/>
            <a:chExt cx="1656444" cy="2189801"/>
          </a:xfrm>
        </p:grpSpPr>
        <p:grpSp>
          <p:nvGrpSpPr>
            <p:cNvPr id="5" name="Группа 3"/>
            <p:cNvGrpSpPr/>
            <p:nvPr/>
          </p:nvGrpSpPr>
          <p:grpSpPr>
            <a:xfrm>
              <a:off x="862561" y="1283625"/>
              <a:ext cx="363999" cy="686721"/>
              <a:chOff x="0" y="222504"/>
              <a:chExt cx="648072" cy="1256676"/>
            </a:xfrm>
          </p:grpSpPr>
          <p:sp>
            <p:nvSpPr>
              <p:cNvPr id="16" name="Овал 4"/>
              <p:cNvSpPr/>
              <p:nvPr/>
            </p:nvSpPr>
            <p:spPr>
              <a:xfrm>
                <a:off x="144016" y="222504"/>
                <a:ext cx="360039" cy="36004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ru-RU" sz="1100" dirty="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17" name="Прямая соединительная линия 16"/>
              <p:cNvCxnSpPr/>
              <p:nvPr/>
            </p:nvCxnSpPr>
            <p:spPr>
              <a:xfrm flipV="1">
                <a:off x="0" y="529817"/>
                <a:ext cx="196744" cy="2687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196744" y="529817"/>
                <a:ext cx="127293" cy="949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324037" y="529817"/>
                <a:ext cx="127293" cy="949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451328" y="529817"/>
                <a:ext cx="196744" cy="2687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</p:grpSp>
        <p:sp>
          <p:nvSpPr>
            <p:cNvPr id="6" name="Прямоугольник 5"/>
            <p:cNvSpPr/>
            <p:nvPr/>
          </p:nvSpPr>
          <p:spPr>
            <a:xfrm>
              <a:off x="997228" y="1826332"/>
              <a:ext cx="691787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be-BY" sz="800" dirty="0" smtClean="0">
                  <a:solidFill>
                    <a:srgbClr val="000000"/>
                  </a:solidFill>
                  <a:ea typeface="Times New Roman"/>
                </a:rPr>
                <a:t>Инвестор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7" name="Группа 10"/>
            <p:cNvGrpSpPr/>
            <p:nvPr/>
          </p:nvGrpSpPr>
          <p:grpSpPr>
            <a:xfrm>
              <a:off x="1339374" y="2104276"/>
              <a:ext cx="363999" cy="686721"/>
              <a:chOff x="0" y="222504"/>
              <a:chExt cx="648072" cy="1256676"/>
            </a:xfrm>
          </p:grpSpPr>
          <p:sp>
            <p:nvSpPr>
              <p:cNvPr id="11" name="Овал 10"/>
              <p:cNvSpPr/>
              <p:nvPr/>
            </p:nvSpPr>
            <p:spPr>
              <a:xfrm>
                <a:off x="144016" y="222504"/>
                <a:ext cx="360039" cy="36004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ru-RU" sz="1100" dirty="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12" name="Прямая соединительная линия 11"/>
              <p:cNvCxnSpPr>
                <a:endCxn id="11" idx="3"/>
              </p:cNvCxnSpPr>
              <p:nvPr/>
            </p:nvCxnSpPr>
            <p:spPr>
              <a:xfrm flipV="1">
                <a:off x="0" y="529817"/>
                <a:ext cx="196744" cy="2687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cxnSp>
            <p:nvCxnSpPr>
              <p:cNvPr id="13" name="Прямая соединительная линия 12"/>
              <p:cNvCxnSpPr>
                <a:stCxn id="11" idx="3"/>
              </p:cNvCxnSpPr>
              <p:nvPr/>
            </p:nvCxnSpPr>
            <p:spPr>
              <a:xfrm>
                <a:off x="196744" y="529817"/>
                <a:ext cx="127293" cy="949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cxnSp>
            <p:nvCxnSpPr>
              <p:cNvPr id="14" name="Прямая соединительная линия 13"/>
              <p:cNvCxnSpPr>
                <a:endCxn id="11" idx="5"/>
              </p:cNvCxnSpPr>
              <p:nvPr/>
            </p:nvCxnSpPr>
            <p:spPr>
              <a:xfrm flipV="1">
                <a:off x="324037" y="529817"/>
                <a:ext cx="127293" cy="949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cxnSp>
            <p:nvCxnSpPr>
              <p:cNvPr id="15" name="Прямая соединительная линия 14"/>
              <p:cNvCxnSpPr>
                <a:stCxn id="11" idx="5"/>
              </p:cNvCxnSpPr>
              <p:nvPr/>
            </p:nvCxnSpPr>
            <p:spPr>
              <a:xfrm>
                <a:off x="451328" y="529817"/>
                <a:ext cx="196744" cy="2687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</p:grpSp>
        <p:sp>
          <p:nvSpPr>
            <p:cNvPr id="8" name="Прямоугольник 7"/>
            <p:cNvSpPr/>
            <p:nvPr/>
          </p:nvSpPr>
          <p:spPr>
            <a:xfrm>
              <a:off x="1474041" y="2646983"/>
              <a:ext cx="828680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be-BY" sz="800" dirty="0" smtClean="0">
                  <a:solidFill>
                    <a:srgbClr val="000000"/>
                  </a:solidFill>
                  <a:ea typeface="Times New Roman"/>
                </a:rPr>
                <a:t>Застройщик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18545" y="1067601"/>
              <a:ext cx="1656184" cy="216024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586859" y="2964576"/>
              <a:ext cx="788130" cy="2928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be-BY" sz="800" dirty="0" smtClean="0">
                  <a:solidFill>
                    <a:srgbClr val="000000"/>
                  </a:solidFill>
                  <a:effectLst/>
                  <a:latin typeface="+mj-lt"/>
                  <a:ea typeface="Calibri"/>
                </a:rPr>
                <a:t>Блок заказа</a:t>
              </a:r>
              <a:endParaRPr lang="ru-RU" sz="1200" dirty="0">
                <a:effectLst/>
                <a:latin typeface="+mj-lt"/>
                <a:ea typeface="Times New Roman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3276600" y="1494584"/>
            <a:ext cx="1731286" cy="2194080"/>
            <a:chOff x="3276600" y="1066566"/>
            <a:chExt cx="1731286" cy="2194080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3351702" y="1066566"/>
              <a:ext cx="1656184" cy="216024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3" name="Группа 19"/>
            <p:cNvGrpSpPr/>
            <p:nvPr/>
          </p:nvGrpSpPr>
          <p:grpSpPr>
            <a:xfrm>
              <a:off x="3419872" y="1286869"/>
              <a:ext cx="363999" cy="686721"/>
              <a:chOff x="0" y="222504"/>
              <a:chExt cx="648072" cy="1256676"/>
            </a:xfrm>
          </p:grpSpPr>
          <p:sp>
            <p:nvSpPr>
              <p:cNvPr id="34" name="Овал 20"/>
              <p:cNvSpPr/>
              <p:nvPr/>
            </p:nvSpPr>
            <p:spPr>
              <a:xfrm>
                <a:off x="144016" y="222504"/>
                <a:ext cx="360039" cy="360040"/>
              </a:xfrm>
              <a:prstGeom prst="ellips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ru-RU" sz="1100" dirty="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35" name="Прямая соединительная линия 34"/>
              <p:cNvCxnSpPr/>
              <p:nvPr/>
            </p:nvCxnSpPr>
            <p:spPr>
              <a:xfrm flipV="1">
                <a:off x="0" y="529817"/>
                <a:ext cx="196744" cy="26875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cxnSp>
            <p:nvCxnSpPr>
              <p:cNvPr id="36" name="Прямая соединительная линия 22"/>
              <p:cNvCxnSpPr/>
              <p:nvPr/>
            </p:nvCxnSpPr>
            <p:spPr>
              <a:xfrm>
                <a:off x="196744" y="529817"/>
                <a:ext cx="127293" cy="949363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flipV="1">
                <a:off x="324037" y="529817"/>
                <a:ext cx="127293" cy="949363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451328" y="529817"/>
                <a:ext cx="196744" cy="26875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</p:grpSp>
        <p:sp>
          <p:nvSpPr>
            <p:cNvPr id="24" name="Прямоугольник 23"/>
            <p:cNvSpPr/>
            <p:nvPr/>
          </p:nvSpPr>
          <p:spPr>
            <a:xfrm>
              <a:off x="3276600" y="1905000"/>
              <a:ext cx="914400" cy="3802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be-BY" sz="800" dirty="0" smtClean="0">
                  <a:solidFill>
                    <a:srgbClr val="000000"/>
                  </a:solidFill>
                  <a:ea typeface="Times New Roman"/>
                </a:rPr>
                <a:t>Администрация Президента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25" name="Группа 26"/>
            <p:cNvGrpSpPr/>
            <p:nvPr/>
          </p:nvGrpSpPr>
          <p:grpSpPr>
            <a:xfrm>
              <a:off x="3896685" y="2107520"/>
              <a:ext cx="363999" cy="686721"/>
              <a:chOff x="0" y="222504"/>
              <a:chExt cx="648072" cy="1256676"/>
            </a:xfrm>
          </p:grpSpPr>
          <p:sp>
            <p:nvSpPr>
              <p:cNvPr id="29" name="Овал 28"/>
              <p:cNvSpPr/>
              <p:nvPr/>
            </p:nvSpPr>
            <p:spPr>
              <a:xfrm>
                <a:off x="144016" y="222504"/>
                <a:ext cx="360039" cy="36004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ru-RU" sz="1100" dirty="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30" name="Прямая соединительная линия 29"/>
              <p:cNvCxnSpPr>
                <a:endCxn id="29" idx="3"/>
              </p:cNvCxnSpPr>
              <p:nvPr/>
            </p:nvCxnSpPr>
            <p:spPr>
              <a:xfrm flipV="1">
                <a:off x="0" y="529817"/>
                <a:ext cx="196744" cy="2687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cxnSp>
            <p:nvCxnSpPr>
              <p:cNvPr id="31" name="Прямая соединительная линия 30"/>
              <p:cNvCxnSpPr>
                <a:stCxn id="29" idx="3"/>
              </p:cNvCxnSpPr>
              <p:nvPr/>
            </p:nvCxnSpPr>
            <p:spPr>
              <a:xfrm>
                <a:off x="196744" y="529817"/>
                <a:ext cx="127293" cy="949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cxnSp>
            <p:nvCxnSpPr>
              <p:cNvPr id="32" name="Прямая соединительная линия 31"/>
              <p:cNvCxnSpPr>
                <a:endCxn id="29" idx="5"/>
              </p:cNvCxnSpPr>
              <p:nvPr/>
            </p:nvCxnSpPr>
            <p:spPr>
              <a:xfrm flipV="1">
                <a:off x="324037" y="529817"/>
                <a:ext cx="127293" cy="949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cxnSp>
            <p:nvCxnSpPr>
              <p:cNvPr id="33" name="Прямая соединительная линия 32"/>
              <p:cNvCxnSpPr>
                <a:stCxn id="29" idx="5"/>
              </p:cNvCxnSpPr>
              <p:nvPr/>
            </p:nvCxnSpPr>
            <p:spPr>
              <a:xfrm>
                <a:off x="451328" y="529817"/>
                <a:ext cx="196744" cy="2687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</p:grpSp>
        <p:sp>
          <p:nvSpPr>
            <p:cNvPr id="26" name="Прямоугольник 25"/>
            <p:cNvSpPr/>
            <p:nvPr/>
          </p:nvSpPr>
          <p:spPr>
            <a:xfrm>
              <a:off x="4031352" y="2650227"/>
              <a:ext cx="900948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be-BY" sz="800" dirty="0" smtClean="0">
                  <a:solidFill>
                    <a:srgbClr val="000000"/>
                  </a:solidFill>
                  <a:ea typeface="Times New Roman"/>
                </a:rPr>
                <a:t>Местная администрация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144170" y="2967820"/>
              <a:ext cx="788130" cy="2928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be-BY" sz="800" dirty="0" smtClean="0">
                  <a:solidFill>
                    <a:srgbClr val="000000"/>
                  </a:solidFill>
                  <a:effectLst/>
                  <a:latin typeface="+mj-lt"/>
                  <a:ea typeface="Calibri"/>
                </a:rPr>
                <a:t>Блок власти</a:t>
              </a:r>
              <a:endParaRPr lang="ru-RU" sz="1200" dirty="0">
                <a:effectLst/>
                <a:latin typeface="+mj-lt"/>
                <a:ea typeface="Times New Roman"/>
              </a:endParaRPr>
            </a:p>
          </p:txBody>
        </p:sp>
        <p:sp>
          <p:nvSpPr>
            <p:cNvPr id="28" name="Стрелка вправо 27"/>
            <p:cNvSpPr/>
            <p:nvPr/>
          </p:nvSpPr>
          <p:spPr>
            <a:xfrm>
              <a:off x="3896685" y="1286869"/>
              <a:ext cx="1035615" cy="827495"/>
            </a:xfrm>
            <a:prstGeom prst="rightArrow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800" dirty="0" smtClean="0"/>
                <a:t>Госпрограммы</a:t>
              </a:r>
              <a:endParaRPr lang="ru-RU" sz="800" dirty="0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693282" y="4316760"/>
            <a:ext cx="1681707" cy="2160240"/>
            <a:chOff x="693282" y="3888742"/>
            <a:chExt cx="1706988" cy="2160240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693282" y="3888742"/>
              <a:ext cx="1656184" cy="216024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1" name="Группа 65"/>
            <p:cNvGrpSpPr/>
            <p:nvPr/>
          </p:nvGrpSpPr>
          <p:grpSpPr>
            <a:xfrm>
              <a:off x="989698" y="4002751"/>
              <a:ext cx="363999" cy="686721"/>
              <a:chOff x="0" y="222504"/>
              <a:chExt cx="648072" cy="1256676"/>
            </a:xfrm>
          </p:grpSpPr>
          <p:sp>
            <p:nvSpPr>
              <p:cNvPr id="45" name="Овал 44"/>
              <p:cNvSpPr/>
              <p:nvPr/>
            </p:nvSpPr>
            <p:spPr>
              <a:xfrm>
                <a:off x="144016" y="222504"/>
                <a:ext cx="360039" cy="36004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ru-RU" sz="1100" dirty="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46" name="Прямая соединительная линия 45"/>
              <p:cNvCxnSpPr>
                <a:endCxn id="45" idx="3"/>
              </p:cNvCxnSpPr>
              <p:nvPr/>
            </p:nvCxnSpPr>
            <p:spPr>
              <a:xfrm flipV="1">
                <a:off x="0" y="529817"/>
                <a:ext cx="196744" cy="2687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cxnSp>
            <p:nvCxnSpPr>
              <p:cNvPr id="47" name="Прямая соединительная линия 46"/>
              <p:cNvCxnSpPr>
                <a:stCxn id="45" idx="3"/>
              </p:cNvCxnSpPr>
              <p:nvPr/>
            </p:nvCxnSpPr>
            <p:spPr>
              <a:xfrm>
                <a:off x="196744" y="529817"/>
                <a:ext cx="127293" cy="949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cxnSp>
            <p:nvCxnSpPr>
              <p:cNvPr id="48" name="Прямая соединительная линия 47"/>
              <p:cNvCxnSpPr>
                <a:endCxn id="45" idx="5"/>
              </p:cNvCxnSpPr>
              <p:nvPr/>
            </p:nvCxnSpPr>
            <p:spPr>
              <a:xfrm flipV="1">
                <a:off x="324037" y="529817"/>
                <a:ext cx="127293" cy="9493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cxnSp>
            <p:nvCxnSpPr>
              <p:cNvPr id="49" name="Прямая соединительная линия 48"/>
              <p:cNvCxnSpPr>
                <a:stCxn id="45" idx="5"/>
              </p:cNvCxnSpPr>
              <p:nvPr/>
            </p:nvCxnSpPr>
            <p:spPr>
              <a:xfrm>
                <a:off x="451328" y="529817"/>
                <a:ext cx="196744" cy="26875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</p:grpSp>
        <p:sp>
          <p:nvSpPr>
            <p:cNvPr id="42" name="Прямоугольник 41"/>
            <p:cNvSpPr/>
            <p:nvPr/>
          </p:nvSpPr>
          <p:spPr>
            <a:xfrm>
              <a:off x="1124365" y="4545458"/>
              <a:ext cx="691787" cy="288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be-BY" sz="800" dirty="0" smtClean="0">
                  <a:solidFill>
                    <a:srgbClr val="000000"/>
                  </a:solidFill>
                  <a:ea typeface="Times New Roman"/>
                </a:rPr>
                <a:t>Эксперт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376491" y="5756156"/>
              <a:ext cx="1023779" cy="2928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be-BY" sz="800" dirty="0" smtClean="0">
                  <a:solidFill>
                    <a:srgbClr val="000000"/>
                  </a:solidFill>
                  <a:effectLst/>
                  <a:latin typeface="+mj-lt"/>
                  <a:ea typeface="Calibri"/>
                </a:rPr>
                <a:t>Блок экспертизы</a:t>
              </a:r>
              <a:endParaRPr lang="ru-RU" sz="1200" dirty="0">
                <a:effectLst/>
                <a:latin typeface="+mj-lt"/>
                <a:ea typeface="Times New Roman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100202" y="4770738"/>
              <a:ext cx="1157388" cy="10801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be-BY" sz="800" i="1" dirty="0" smtClean="0">
                  <a:solidFill>
                    <a:srgbClr val="000000"/>
                  </a:solidFill>
                  <a:ea typeface="Times New Roman"/>
                </a:rPr>
                <a:t>Архитектурно-градостроительные советы при Минархитектуры </a:t>
              </a:r>
              <a:r>
                <a:rPr lang="ru-RU" sz="800" i="1" dirty="0" err="1" smtClean="0">
                  <a:solidFill>
                    <a:srgbClr val="000000"/>
                  </a:solidFill>
                  <a:ea typeface="Times New Roman"/>
                </a:rPr>
                <a:t>Госстройэкспертиза</a:t>
              </a:r>
              <a:r>
                <a:rPr lang="ru-RU" sz="800" i="1" dirty="0" smtClean="0">
                  <a:solidFill>
                    <a:srgbClr val="000000"/>
                  </a:solidFill>
                  <a:ea typeface="Times New Roman"/>
                </a:rPr>
                <a:t> </a:t>
              </a:r>
              <a:br>
                <a:rPr lang="ru-RU" sz="800" i="1" dirty="0" smtClean="0">
                  <a:solidFill>
                    <a:srgbClr val="000000"/>
                  </a:solidFill>
                  <a:ea typeface="Times New Roman"/>
                </a:rPr>
              </a:br>
              <a:r>
                <a:rPr lang="ru-RU" sz="800" i="1" dirty="0" err="1" smtClean="0">
                  <a:solidFill>
                    <a:srgbClr val="000000"/>
                  </a:solidFill>
                  <a:ea typeface="Times New Roman"/>
                </a:rPr>
                <a:t>Гос</a:t>
              </a:r>
              <a:r>
                <a:rPr lang="ru-RU" sz="800" i="1" dirty="0" smtClean="0">
                  <a:solidFill>
                    <a:srgbClr val="000000"/>
                  </a:solidFill>
                  <a:ea typeface="Times New Roman"/>
                </a:rPr>
                <a:t>-эко-экспертиза при Минприроды</a:t>
              </a:r>
              <a:br>
                <a:rPr lang="ru-RU" sz="800" i="1" dirty="0" smtClean="0">
                  <a:solidFill>
                    <a:srgbClr val="000000"/>
                  </a:solidFill>
                  <a:ea typeface="Times New Roman"/>
                </a:rPr>
              </a:br>
              <a:r>
                <a:rPr lang="ru-RU" sz="1200" i="1" dirty="0" smtClean="0">
                  <a:solidFill>
                    <a:srgbClr val="000000"/>
                  </a:solidFill>
                  <a:latin typeface="Times New Roman"/>
                  <a:ea typeface="Times New Roman"/>
                </a:rPr>
                <a:t>...</a:t>
              </a:r>
              <a:endParaRPr lang="ru-RU" sz="800" i="1" dirty="0" smtClean="0">
                <a:solidFill>
                  <a:srgbClr val="000000"/>
                </a:solidFill>
                <a:ea typeface="Times New Roman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6041765" y="1503576"/>
            <a:ext cx="2911154" cy="3815395"/>
            <a:chOff x="6041765" y="1075558"/>
            <a:chExt cx="2911154" cy="3815395"/>
          </a:xfrm>
        </p:grpSpPr>
        <p:grpSp>
          <p:nvGrpSpPr>
            <p:cNvPr id="51" name="Группа 84"/>
            <p:cNvGrpSpPr/>
            <p:nvPr/>
          </p:nvGrpSpPr>
          <p:grpSpPr>
            <a:xfrm>
              <a:off x="6041765" y="1075558"/>
              <a:ext cx="2911154" cy="3815395"/>
              <a:chOff x="6041765" y="1075558"/>
              <a:chExt cx="2911154" cy="3815395"/>
            </a:xfrm>
          </p:grpSpPr>
          <p:sp>
            <p:nvSpPr>
              <p:cNvPr id="53" name="Прямоугольник 52"/>
              <p:cNvSpPr/>
              <p:nvPr/>
            </p:nvSpPr>
            <p:spPr>
              <a:xfrm>
                <a:off x="6041765" y="1075558"/>
                <a:ext cx="2911154" cy="3815395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54" name="Группа 37"/>
              <p:cNvGrpSpPr/>
              <p:nvPr/>
            </p:nvGrpSpPr>
            <p:grpSpPr>
              <a:xfrm>
                <a:off x="6300192" y="1258652"/>
                <a:ext cx="363999" cy="686721"/>
                <a:chOff x="0" y="222504"/>
                <a:chExt cx="648072" cy="1256676"/>
              </a:xfrm>
            </p:grpSpPr>
            <p:sp>
              <p:nvSpPr>
                <p:cNvPr id="75" name="Овал 38"/>
                <p:cNvSpPr/>
                <p:nvPr/>
              </p:nvSpPr>
              <p:spPr>
                <a:xfrm>
                  <a:off x="144016" y="222504"/>
                  <a:ext cx="360039" cy="360040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ru-RU" sz="1100" dirty="0">
                      <a:effectLst/>
                      <a:ea typeface="Times New Roman"/>
                      <a:cs typeface="Times New Roman"/>
                    </a:rPr>
                    <a:t> </a:t>
                  </a:r>
                  <a:endParaRPr lang="ru-RU" sz="1100" dirty="0">
                    <a:effectLst/>
                    <a:ea typeface="Calibri"/>
                    <a:cs typeface="Times New Roman"/>
                  </a:endParaRPr>
                </a:p>
              </p:txBody>
            </p: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 flipV="1">
                  <a:off x="0" y="529817"/>
                  <a:ext cx="196744" cy="26875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196744" y="529817"/>
                  <a:ext cx="127293" cy="94936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</p:cxnSp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 flipV="1">
                  <a:off x="324037" y="529817"/>
                  <a:ext cx="127293" cy="94936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451328" y="529817"/>
                  <a:ext cx="196744" cy="26875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55" name="Прямоугольник 54"/>
              <p:cNvSpPr/>
              <p:nvPr/>
            </p:nvSpPr>
            <p:spPr>
              <a:xfrm>
                <a:off x="6434859" y="1801359"/>
                <a:ext cx="691787" cy="2880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be-BY" sz="800" dirty="0" smtClean="0">
                    <a:solidFill>
                      <a:srgbClr val="000000"/>
                    </a:solidFill>
                    <a:ea typeface="Times New Roman"/>
                  </a:rPr>
                  <a:t>Гос проектные институты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grpSp>
            <p:nvGrpSpPr>
              <p:cNvPr id="56" name="Группа 44"/>
              <p:cNvGrpSpPr/>
              <p:nvPr/>
            </p:nvGrpSpPr>
            <p:grpSpPr>
              <a:xfrm>
                <a:off x="7386837" y="1255059"/>
                <a:ext cx="363999" cy="686721"/>
                <a:chOff x="0" y="222504"/>
                <a:chExt cx="648072" cy="1256676"/>
              </a:xfrm>
            </p:grpSpPr>
            <p:sp>
              <p:nvSpPr>
                <p:cNvPr id="70" name="Овал 69"/>
                <p:cNvSpPr/>
                <p:nvPr/>
              </p:nvSpPr>
              <p:spPr>
                <a:xfrm>
                  <a:off x="144016" y="222504"/>
                  <a:ext cx="360039" cy="360040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ru-RU" sz="1100" dirty="0">
                      <a:effectLst/>
                      <a:ea typeface="Times New Roman"/>
                      <a:cs typeface="Times New Roman"/>
                    </a:rPr>
                    <a:t> </a:t>
                  </a:r>
                  <a:endParaRPr lang="ru-RU" sz="1100" dirty="0">
                    <a:effectLst/>
                    <a:ea typeface="Calibri"/>
                    <a:cs typeface="Times New Roman"/>
                  </a:endParaRPr>
                </a:p>
              </p:txBody>
            </p:sp>
            <p:cxnSp>
              <p:nvCxnSpPr>
                <p:cNvPr id="71" name="Прямая соединительная линия 70"/>
                <p:cNvCxnSpPr>
                  <a:endCxn id="70" idx="3"/>
                </p:cNvCxnSpPr>
                <p:nvPr/>
              </p:nvCxnSpPr>
              <p:spPr>
                <a:xfrm flipV="1">
                  <a:off x="0" y="529817"/>
                  <a:ext cx="196744" cy="26875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</p:cxnSp>
            <p:cxnSp>
              <p:nvCxnSpPr>
                <p:cNvPr id="72" name="Прямая соединительная линия 71"/>
                <p:cNvCxnSpPr>
                  <a:stCxn id="70" idx="3"/>
                </p:cNvCxnSpPr>
                <p:nvPr/>
              </p:nvCxnSpPr>
              <p:spPr>
                <a:xfrm>
                  <a:off x="196744" y="529817"/>
                  <a:ext cx="127293" cy="94936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</p:cxnSp>
            <p:cxnSp>
              <p:nvCxnSpPr>
                <p:cNvPr id="73" name="Прямая соединительная линия 48"/>
                <p:cNvCxnSpPr>
                  <a:endCxn id="70" idx="5"/>
                </p:cNvCxnSpPr>
                <p:nvPr/>
              </p:nvCxnSpPr>
              <p:spPr>
                <a:xfrm flipV="1">
                  <a:off x="324037" y="529817"/>
                  <a:ext cx="127293" cy="94936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</p:cxnSp>
            <p:cxnSp>
              <p:nvCxnSpPr>
                <p:cNvPr id="74" name="Прямая соединительная линия 73"/>
                <p:cNvCxnSpPr>
                  <a:stCxn id="70" idx="5"/>
                </p:cNvCxnSpPr>
                <p:nvPr/>
              </p:nvCxnSpPr>
              <p:spPr>
                <a:xfrm>
                  <a:off x="451328" y="529817"/>
                  <a:ext cx="196744" cy="26875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57" name="Прямоугольник 56"/>
              <p:cNvSpPr/>
              <p:nvPr/>
            </p:nvSpPr>
            <p:spPr>
              <a:xfrm>
                <a:off x="7548561" y="1797766"/>
                <a:ext cx="828680" cy="2880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be-BY" sz="800" dirty="0" smtClean="0">
                    <a:solidFill>
                      <a:srgbClr val="000000"/>
                    </a:solidFill>
                    <a:ea typeface="Times New Roman"/>
                  </a:rPr>
                  <a:t>Частные компании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58" name="Прямоугольник 51"/>
              <p:cNvSpPr/>
              <p:nvPr/>
            </p:nvSpPr>
            <p:spPr>
              <a:xfrm>
                <a:off x="7258490" y="2123998"/>
                <a:ext cx="1633990" cy="2313114"/>
              </a:xfrm>
              <a:prstGeom prst="rect">
                <a:avLst/>
              </a:prstGeom>
              <a:solidFill>
                <a:schemeClr val="accent1">
                  <a:alpha val="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рямоугольник 58"/>
              <p:cNvSpPr/>
              <p:nvPr/>
            </p:nvSpPr>
            <p:spPr>
              <a:xfrm>
                <a:off x="7547346" y="4141874"/>
                <a:ext cx="1345134" cy="29282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be-BY" sz="800" dirty="0" smtClean="0">
                    <a:solidFill>
                      <a:srgbClr val="000000"/>
                    </a:solidFill>
                    <a:effectLst/>
                    <a:latin typeface="+mj-lt"/>
                    <a:ea typeface="Calibri"/>
                  </a:rPr>
                  <a:t>Исследовательский блок</a:t>
                </a:r>
                <a:endParaRPr lang="ru-RU" sz="1200" dirty="0">
                  <a:effectLst/>
                  <a:latin typeface="+mj-lt"/>
                  <a:ea typeface="Times New Roman"/>
                </a:endParaRPr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6265474" y="2147721"/>
                <a:ext cx="987298" cy="83553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be-BY" sz="800" i="1" dirty="0" smtClean="0">
                    <a:solidFill>
                      <a:srgbClr val="000000"/>
                    </a:solidFill>
                    <a:ea typeface="Times New Roman"/>
                  </a:rPr>
                  <a:t>«Минскградо», «Минскграждан проект», «Белпроект», «Минскпроект» </a:t>
                </a:r>
                <a:r>
                  <a:rPr lang="be-BY" sz="800" i="1" dirty="0" smtClean="0">
                    <a:solidFill>
                      <a:srgbClr val="000000"/>
                    </a:solidFill>
                    <a:effectLst/>
                    <a:latin typeface="Times New Roman"/>
                    <a:ea typeface="Times New Roman"/>
                  </a:rPr>
                  <a:t>…</a:t>
                </a:r>
                <a:endParaRPr lang="ru-RU" sz="1200" i="1" dirty="0">
                  <a:effectLst/>
                  <a:latin typeface="Times New Roman"/>
                  <a:ea typeface="Times New Roman"/>
                </a:endParaRPr>
              </a:p>
            </p:txBody>
          </p:sp>
          <p:grpSp>
            <p:nvGrpSpPr>
              <p:cNvPr id="61" name="Группа 55"/>
              <p:cNvGrpSpPr/>
              <p:nvPr/>
            </p:nvGrpSpPr>
            <p:grpSpPr>
              <a:xfrm>
                <a:off x="7315342" y="2205893"/>
                <a:ext cx="363999" cy="686721"/>
                <a:chOff x="0" y="222504"/>
                <a:chExt cx="648072" cy="1256676"/>
              </a:xfrm>
            </p:grpSpPr>
            <p:sp>
              <p:nvSpPr>
                <p:cNvPr id="65" name="Овал 64"/>
                <p:cNvSpPr/>
                <p:nvPr/>
              </p:nvSpPr>
              <p:spPr>
                <a:xfrm>
                  <a:off x="144016" y="222504"/>
                  <a:ext cx="360039" cy="360040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ru-RU" sz="1100" dirty="0">
                      <a:effectLst/>
                      <a:ea typeface="Times New Roman"/>
                      <a:cs typeface="Times New Roman"/>
                    </a:rPr>
                    <a:t> </a:t>
                  </a:r>
                  <a:endParaRPr lang="ru-RU" sz="1100" dirty="0">
                    <a:effectLst/>
                    <a:ea typeface="Calibri"/>
                    <a:cs typeface="Times New Roman"/>
                  </a:endParaRPr>
                </a:p>
              </p:txBody>
            </p:sp>
            <p:cxnSp>
              <p:nvCxnSpPr>
                <p:cNvPr id="66" name="Прямая соединительная линия 65"/>
                <p:cNvCxnSpPr>
                  <a:endCxn id="65" idx="3"/>
                </p:cNvCxnSpPr>
                <p:nvPr/>
              </p:nvCxnSpPr>
              <p:spPr>
                <a:xfrm flipV="1">
                  <a:off x="0" y="529817"/>
                  <a:ext cx="196744" cy="26875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</p:cxnSp>
            <p:cxnSp>
              <p:nvCxnSpPr>
                <p:cNvPr id="67" name="Прямая соединительная линия 58"/>
                <p:cNvCxnSpPr>
                  <a:stCxn id="65" idx="3"/>
                </p:cNvCxnSpPr>
                <p:nvPr/>
              </p:nvCxnSpPr>
              <p:spPr>
                <a:xfrm>
                  <a:off x="196744" y="529817"/>
                  <a:ext cx="127293" cy="94936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</p:cxnSp>
            <p:cxnSp>
              <p:nvCxnSpPr>
                <p:cNvPr id="68" name="Прямая соединительная линия 67"/>
                <p:cNvCxnSpPr>
                  <a:endCxn id="65" idx="5"/>
                </p:cNvCxnSpPr>
                <p:nvPr/>
              </p:nvCxnSpPr>
              <p:spPr>
                <a:xfrm flipV="1">
                  <a:off x="324037" y="529817"/>
                  <a:ext cx="127293" cy="94936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</p:cxnSp>
            <p:cxnSp>
              <p:nvCxnSpPr>
                <p:cNvPr id="69" name="Прямая соединительная линия 68"/>
                <p:cNvCxnSpPr>
                  <a:stCxn id="65" idx="5"/>
                </p:cNvCxnSpPr>
                <p:nvPr/>
              </p:nvCxnSpPr>
              <p:spPr>
                <a:xfrm>
                  <a:off x="451328" y="529817"/>
                  <a:ext cx="196744" cy="26875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62" name="Прямоугольник 61"/>
              <p:cNvSpPr/>
              <p:nvPr/>
            </p:nvSpPr>
            <p:spPr>
              <a:xfrm>
                <a:off x="7497341" y="2710381"/>
                <a:ext cx="1007851" cy="6722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be-BY" sz="800" dirty="0" smtClean="0">
                    <a:solidFill>
                      <a:srgbClr val="000000"/>
                    </a:solidFill>
                    <a:ea typeface="Times New Roman"/>
                  </a:rPr>
                  <a:t>научно-проектные, проектно-изыскательские организации</a:t>
                </a:r>
                <a:endParaRPr lang="ru-RU" sz="12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63" name="Прямоугольник 62"/>
              <p:cNvSpPr/>
              <p:nvPr/>
            </p:nvSpPr>
            <p:spPr>
              <a:xfrm>
                <a:off x="7539583" y="3368960"/>
                <a:ext cx="987298" cy="83553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ru-RU" sz="800" i="1" dirty="0" err="1" smtClean="0">
                    <a:solidFill>
                      <a:srgbClr val="000000"/>
                    </a:solidFill>
                    <a:ea typeface="Times New Roman"/>
                  </a:rPr>
                  <a:t>Белниипградостроительства</a:t>
                </a:r>
                <a:r>
                  <a:rPr lang="ru-RU" sz="800" i="1" dirty="0" smtClean="0">
                    <a:solidFill>
                      <a:srgbClr val="000000"/>
                    </a:solidFill>
                    <a:ea typeface="Times New Roman"/>
                  </a:rPr>
                  <a:t> подразделения Минэкономики, </a:t>
                </a:r>
                <a:r>
                  <a:rPr lang="ru-RU" sz="800" i="1" dirty="0" err="1" smtClean="0">
                    <a:solidFill>
                      <a:srgbClr val="000000"/>
                    </a:solidFill>
                    <a:ea typeface="Times New Roman"/>
                  </a:rPr>
                  <a:t>НАНБеларуси</a:t>
                </a:r>
                <a:endParaRPr lang="ru-RU" sz="1200" i="1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64" name="Прямоугольник 63"/>
              <p:cNvSpPr/>
              <p:nvPr/>
            </p:nvSpPr>
            <p:spPr>
              <a:xfrm>
                <a:off x="7005791" y="4581128"/>
                <a:ext cx="1185320" cy="29282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be-BY" sz="800" dirty="0" smtClean="0">
                    <a:solidFill>
                      <a:srgbClr val="000000"/>
                    </a:solidFill>
                    <a:effectLst/>
                    <a:latin typeface="+mj-lt"/>
                    <a:ea typeface="Calibri"/>
                  </a:rPr>
                  <a:t>Блок проектирования</a:t>
                </a:r>
                <a:endParaRPr lang="ru-RU" sz="1200" dirty="0">
                  <a:effectLst/>
                  <a:latin typeface="+mj-lt"/>
                  <a:ea typeface="Times New Roman"/>
                </a:endParaRPr>
              </a:p>
            </p:txBody>
          </p:sp>
        </p:grpSp>
        <p:sp>
          <p:nvSpPr>
            <p:cNvPr id="52" name="Стрелка влево 51"/>
            <p:cNvSpPr/>
            <p:nvPr/>
          </p:nvSpPr>
          <p:spPr>
            <a:xfrm>
              <a:off x="6145725" y="2848973"/>
              <a:ext cx="970470" cy="1315846"/>
            </a:xfrm>
            <a:prstGeom prst="leftArrow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err="1" smtClean="0"/>
                <a:t>Ге</a:t>
              </a:r>
              <a:r>
                <a:rPr lang="be-BY" sz="1200" dirty="0" smtClean="0"/>
                <a:t>нлан ПДП</a:t>
              </a:r>
              <a:endParaRPr lang="ru-RU" sz="1200" dirty="0"/>
            </a:p>
          </p:txBody>
        </p:sp>
      </p:grpSp>
      <p:grpSp>
        <p:nvGrpSpPr>
          <p:cNvPr id="80" name="Группа 79"/>
          <p:cNvGrpSpPr/>
          <p:nvPr/>
        </p:nvGrpSpPr>
        <p:grpSpPr>
          <a:xfrm>
            <a:off x="2141478" y="1810017"/>
            <a:ext cx="4945122" cy="4644387"/>
            <a:chOff x="2141478" y="1381999"/>
            <a:chExt cx="4945122" cy="4644387"/>
          </a:xfrm>
        </p:grpSpPr>
        <p:sp>
          <p:nvSpPr>
            <p:cNvPr id="81" name="Прямоугольник 80"/>
            <p:cNvSpPr/>
            <p:nvPr/>
          </p:nvSpPr>
          <p:spPr>
            <a:xfrm>
              <a:off x="2555776" y="1381999"/>
              <a:ext cx="576064" cy="58835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00" dirty="0" smtClean="0"/>
                <a:t>1. Идея</a:t>
              </a:r>
              <a:endParaRPr lang="ru-RU" sz="900" dirty="0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2141478" y="3257402"/>
              <a:ext cx="1694347" cy="37477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00" dirty="0" smtClean="0"/>
                <a:t>2. Инвестиционный договор</a:t>
              </a:r>
              <a:endParaRPr lang="ru-RU" sz="900" dirty="0"/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2555776" y="3530160"/>
              <a:ext cx="1694347" cy="35858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00" dirty="0" smtClean="0"/>
                <a:t>2. Выбор участка</a:t>
              </a:r>
              <a:endParaRPr lang="ru-RU" sz="900" dirty="0"/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5178241" y="3656558"/>
              <a:ext cx="735991" cy="69238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00" dirty="0" smtClean="0"/>
                <a:t>3. Проект</a:t>
              </a:r>
              <a:endParaRPr lang="ru-RU" sz="900" dirty="0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3657600" y="5334000"/>
              <a:ext cx="875890" cy="69238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00" dirty="0" smtClean="0"/>
                <a:t>5. Экспертиза</a:t>
              </a:r>
            </a:p>
            <a:p>
              <a:pPr algn="ctr"/>
              <a:r>
                <a:rPr lang="ru-RU" sz="900" dirty="0" smtClean="0"/>
                <a:t>Согласование</a:t>
              </a:r>
              <a:endParaRPr lang="ru-RU" sz="900" dirty="0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2590800" y="4572000"/>
              <a:ext cx="875890" cy="692386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800" dirty="0" smtClean="0"/>
                <a:t>4. Общественная эко-экспертиза</a:t>
              </a:r>
              <a:endParaRPr lang="ru-RU" sz="800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5867400" y="5029200"/>
              <a:ext cx="1219200" cy="8631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900" dirty="0" smtClean="0"/>
                <a:t>6. Утверждение проекта исполнительным органом</a:t>
              </a:r>
              <a:endParaRPr lang="ru-RU" sz="900" dirty="0"/>
            </a:p>
          </p:txBody>
        </p:sp>
        <p:cxnSp>
          <p:nvCxnSpPr>
            <p:cNvPr id="88" name="Скругленная соединительная линия 87"/>
            <p:cNvCxnSpPr>
              <a:stCxn id="81" idx="2"/>
              <a:endCxn id="82" idx="0"/>
            </p:cNvCxnSpPr>
            <p:nvPr/>
          </p:nvCxnSpPr>
          <p:spPr>
            <a:xfrm rot="16200000" flipH="1">
              <a:off x="2272704" y="2541453"/>
              <a:ext cx="1287053" cy="144844"/>
            </a:xfrm>
            <a:prstGeom prst="curved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Скругленная соединительная линия 88"/>
            <p:cNvCxnSpPr>
              <a:stCxn id="83" idx="3"/>
              <a:endCxn id="84" idx="1"/>
            </p:cNvCxnSpPr>
            <p:nvPr/>
          </p:nvCxnSpPr>
          <p:spPr>
            <a:xfrm>
              <a:off x="4250123" y="3709451"/>
              <a:ext cx="928118" cy="293300"/>
            </a:xfrm>
            <a:prstGeom prst="curved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Скругленная соединительная линия 99"/>
            <p:cNvCxnSpPr>
              <a:stCxn id="84" idx="2"/>
              <a:endCxn id="86" idx="3"/>
            </p:cNvCxnSpPr>
            <p:nvPr/>
          </p:nvCxnSpPr>
          <p:spPr>
            <a:xfrm rot="5400000">
              <a:off x="4221840" y="3593795"/>
              <a:ext cx="569249" cy="2079547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Скругленная соединительная линия 101"/>
            <p:cNvCxnSpPr>
              <a:stCxn id="86" idx="2"/>
              <a:endCxn id="85" idx="1"/>
            </p:cNvCxnSpPr>
            <p:nvPr/>
          </p:nvCxnSpPr>
          <p:spPr>
            <a:xfrm rot="16200000" flipH="1">
              <a:off x="3135269" y="5157861"/>
              <a:ext cx="415807" cy="628855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Скругленная соединительная линия 91"/>
            <p:cNvCxnSpPr>
              <a:stCxn id="85" idx="3"/>
              <a:endCxn id="87" idx="1"/>
            </p:cNvCxnSpPr>
            <p:nvPr/>
          </p:nvCxnSpPr>
          <p:spPr>
            <a:xfrm flipV="1">
              <a:off x="4533490" y="5460751"/>
              <a:ext cx="1333910" cy="219442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Прямоугольник 92"/>
          <p:cNvSpPr/>
          <p:nvPr/>
        </p:nvSpPr>
        <p:spPr>
          <a:xfrm>
            <a:off x="3657600" y="4542818"/>
            <a:ext cx="875890" cy="692386"/>
          </a:xfrm>
          <a:prstGeom prst="rect">
            <a:avLst/>
          </a:prstGeom>
          <a:ln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4. Общественные обсуждения</a:t>
            </a:r>
            <a:endParaRPr lang="ru-RU" sz="800" dirty="0"/>
          </a:p>
        </p:txBody>
      </p:sp>
      <p:grpSp>
        <p:nvGrpSpPr>
          <p:cNvPr id="94" name="Группа 93"/>
          <p:cNvGrpSpPr/>
          <p:nvPr/>
        </p:nvGrpSpPr>
        <p:grpSpPr>
          <a:xfrm>
            <a:off x="4662572" y="4503048"/>
            <a:ext cx="1052428" cy="1059552"/>
            <a:chOff x="7046737" y="5038468"/>
            <a:chExt cx="1052428" cy="1059552"/>
          </a:xfrm>
        </p:grpSpPr>
        <p:grpSp>
          <p:nvGrpSpPr>
            <p:cNvPr id="95" name="Группа 111"/>
            <p:cNvGrpSpPr/>
            <p:nvPr/>
          </p:nvGrpSpPr>
          <p:grpSpPr>
            <a:xfrm>
              <a:off x="7046737" y="5038468"/>
              <a:ext cx="363999" cy="686721"/>
              <a:chOff x="0" y="222504"/>
              <a:chExt cx="648072" cy="1256676"/>
            </a:xfrm>
          </p:grpSpPr>
          <p:sp>
            <p:nvSpPr>
              <p:cNvPr id="97" name="Овал 96"/>
              <p:cNvSpPr/>
              <p:nvPr/>
            </p:nvSpPr>
            <p:spPr>
              <a:xfrm>
                <a:off x="144016" y="222504"/>
                <a:ext cx="360039" cy="360040"/>
              </a:xfrm>
              <a:prstGeom prst="ellips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ru-RU" sz="1100" dirty="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98" name="Прямая соединительная линия 97"/>
              <p:cNvCxnSpPr>
                <a:endCxn id="97" idx="3"/>
              </p:cNvCxnSpPr>
              <p:nvPr/>
            </p:nvCxnSpPr>
            <p:spPr>
              <a:xfrm flipV="1">
                <a:off x="0" y="529817"/>
                <a:ext cx="196744" cy="26875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cxnSp>
            <p:nvCxnSpPr>
              <p:cNvPr id="99" name="Прямая соединительная линия 98"/>
              <p:cNvCxnSpPr>
                <a:stCxn id="97" idx="3"/>
              </p:cNvCxnSpPr>
              <p:nvPr/>
            </p:nvCxnSpPr>
            <p:spPr>
              <a:xfrm>
                <a:off x="196744" y="529817"/>
                <a:ext cx="127293" cy="949363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cxnSp>
            <p:nvCxnSpPr>
              <p:cNvPr id="100" name="Прямая соединительная линия 99"/>
              <p:cNvCxnSpPr>
                <a:endCxn id="97" idx="5"/>
              </p:cNvCxnSpPr>
              <p:nvPr/>
            </p:nvCxnSpPr>
            <p:spPr>
              <a:xfrm flipV="1">
                <a:off x="324037" y="529817"/>
                <a:ext cx="127293" cy="949363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  <p:cxnSp>
            <p:nvCxnSpPr>
              <p:cNvPr id="101" name="Прямая соединительная линия 100"/>
              <p:cNvCxnSpPr>
                <a:stCxn id="97" idx="5"/>
              </p:cNvCxnSpPr>
              <p:nvPr/>
            </p:nvCxnSpPr>
            <p:spPr>
              <a:xfrm>
                <a:off x="451328" y="529817"/>
                <a:ext cx="196744" cy="26875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</p:cxnSp>
        </p:grpSp>
        <p:sp>
          <p:nvSpPr>
            <p:cNvPr id="96" name="Прямоугольник 95"/>
            <p:cNvSpPr/>
            <p:nvPr/>
          </p:nvSpPr>
          <p:spPr>
            <a:xfrm>
              <a:off x="7131844" y="5800785"/>
              <a:ext cx="967321" cy="29723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be-BY" sz="800" dirty="0" smtClean="0">
                  <a:solidFill>
                    <a:srgbClr val="000000"/>
                  </a:solidFill>
                  <a:effectLst/>
                  <a:ea typeface="Calibri"/>
                </a:rPr>
                <a:t>Общественнсть</a:t>
              </a:r>
              <a:endParaRPr lang="ru-RU" sz="1200" dirty="0">
                <a:effectLst/>
                <a:latin typeface="Times New Roman"/>
                <a:ea typeface="Times New Roman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be-BY" dirty="0" smtClean="0"/>
          </a:p>
          <a:p>
            <a:r>
              <a:rPr lang="be-BY" dirty="0" smtClean="0"/>
              <a:t>участие общественности в процессе юридически закреплено и практически осуществляется, но не является системообразующим, полновесным, наравне с остальными, звеном в цепочке принятия решений</a:t>
            </a:r>
          </a:p>
          <a:p>
            <a:endParaRPr lang="be-BY" dirty="0" smtClean="0"/>
          </a:p>
          <a:p>
            <a:r>
              <a:rPr lang="be-BY" dirty="0" smtClean="0"/>
              <a:t>Общественность и госслужащие расходятся в оценках: от “разговаривают в последнюю очередь” до “без этого не принимаются решения”</a:t>
            </a:r>
          </a:p>
          <a:p>
            <a:endParaRPr lang="be-BY" dirty="0" smtClean="0"/>
          </a:p>
          <a:p>
            <a:r>
              <a:rPr lang="be-BY" dirty="0" smtClean="0"/>
              <a:t>Соблюдение формальных процедур не обеспечивает реального участия общественности</a:t>
            </a:r>
          </a:p>
          <a:p>
            <a:endParaRPr lang="be-BY" dirty="0" smtClean="0"/>
          </a:p>
          <a:p>
            <a:endParaRPr lang="ru-RU" dirty="0" smtClean="0"/>
          </a:p>
          <a:p>
            <a:endParaRPr lang="be-BY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Представления о месте и роли общественности в процессе принятия решений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Представления об интересах субъектов и их заинтересованность в участии общественности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1600200"/>
          <a:ext cx="8610600" cy="4927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1046341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Представления госслужащих об интересах субъекта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Представления общественности об интересах субъекта</a:t>
                      </a:r>
                      <a:endParaRPr lang="ru-RU" dirty="0"/>
                    </a:p>
                  </a:txBody>
                  <a:tcPr/>
                </a:tc>
              </a:tr>
              <a:tr h="732439">
                <a:tc>
                  <a:txBody>
                    <a:bodyPr/>
                    <a:lstStyle/>
                    <a:p>
                      <a:r>
                        <a:rPr lang="ru-RU" dirty="0" smtClean="0"/>
                        <a:t>Застройщик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Получение прибыли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Получение</a:t>
                      </a:r>
                      <a:r>
                        <a:rPr lang="ru-RU" baseline="0" dirty="0" smtClean="0"/>
                        <a:t> прибыли</a:t>
                      </a:r>
                      <a:endParaRPr lang="ru-RU" dirty="0"/>
                    </a:p>
                  </a:txBody>
                  <a:tcPr/>
                </a:tc>
              </a:tr>
              <a:tr h="1674146">
                <a:tc>
                  <a:txBody>
                    <a:bodyPr/>
                    <a:lstStyle/>
                    <a:p>
                      <a:r>
                        <a:rPr lang="ru-RU" dirty="0" smtClean="0"/>
                        <a:t>Власть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забота о благополучии страны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получение инвестиций, выполнение </a:t>
                      </a:r>
                      <a:r>
                        <a:rPr lang="ru-RU" dirty="0" err="1" smtClean="0"/>
                        <a:t>соцпрограмм</a:t>
                      </a:r>
                      <a:r>
                        <a:rPr lang="ru-RU" dirty="0" smtClean="0"/>
                        <a:t>, личные мотивы</a:t>
                      </a:r>
                    </a:p>
                  </a:txBody>
                  <a:tcPr/>
                </a:tc>
              </a:tr>
              <a:tr h="1474673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Общественность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реализация локальных интересов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сохранение благоприятных условий проживания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 rot="16200000" flipH="1">
            <a:off x="5486400" y="4267200"/>
            <a:ext cx="1371600" cy="10668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2971800" y="3124200"/>
            <a:ext cx="3124200" cy="990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705600" y="5181600"/>
            <a:ext cx="2286000" cy="1371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Как улучшить практики участия общественности в принятии решений?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762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Расширение реальных возможностей общественности</a:t>
            </a:r>
            <a:endParaRPr lang="ru-RU" b="1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9417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перенос общественных обсуждений на более ранний этап</a:t>
            </a:r>
          </a:p>
          <a:p>
            <a:r>
              <a:rPr lang="ru-RU" dirty="0" smtClean="0"/>
              <a:t>обеспечение учета мнения общественности</a:t>
            </a:r>
          </a:p>
          <a:p>
            <a:r>
              <a:rPr lang="ru-RU" dirty="0" smtClean="0"/>
              <a:t>создание механизмов для постоянной коммуникации между представителями власти и общественности, которые бы позволяли согласовывать интересы</a:t>
            </a:r>
            <a:endParaRPr lang="ru-RU" dirty="0"/>
          </a:p>
        </p:txBody>
      </p:sp>
      <p:sp>
        <p:nvSpPr>
          <p:cNvPr id="9" name="Текст 4"/>
          <p:cNvSpPr txBox="1">
            <a:spLocks/>
          </p:cNvSpPr>
          <p:nvPr/>
        </p:nvSpPr>
        <p:spPr>
          <a:xfrm>
            <a:off x="4648200" y="1524000"/>
            <a:ext cx="4040188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vert="horz" lIns="182880" anchor="ctr">
            <a:norm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1700" dirty="0" smtClean="0">
                <a:solidFill>
                  <a:schemeClr val="bg1"/>
                </a:solidFill>
              </a:rPr>
              <a:t>Преодоление </a:t>
            </a:r>
            <a:r>
              <a:rPr lang="ru-RU" sz="1700" dirty="0">
                <a:solidFill>
                  <a:schemeClr val="bg1"/>
                </a:solidFill>
              </a:rPr>
              <a:t>существующих несовершенств</a:t>
            </a:r>
          </a:p>
        </p:txBody>
      </p:sp>
      <p:sp>
        <p:nvSpPr>
          <p:cNvPr id="10" name="Содержимое 5"/>
          <p:cNvSpPr txBox="1">
            <a:spLocks/>
          </p:cNvSpPr>
          <p:nvPr/>
        </p:nvSpPr>
        <p:spPr>
          <a:xfrm>
            <a:off x="4648200" y="2209801"/>
            <a:ext cx="4040188" cy="3733800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5"/>
          <p:cNvSpPr>
            <a:spLocks noGrp="1"/>
          </p:cNvSpPr>
          <p:nvPr>
            <p:ph sz="quarter" idx="2"/>
          </p:nvPr>
        </p:nvSpPr>
        <p:spPr>
          <a:xfrm>
            <a:off x="4724400" y="2514600"/>
            <a:ext cx="4040188" cy="3941763"/>
          </a:xfrm>
        </p:spPr>
        <p:txBody>
          <a:bodyPr>
            <a:normAutofit lnSpcReduction="10000"/>
          </a:bodyPr>
          <a:lstStyle/>
          <a:p>
            <a:pPr fontAlgn="t"/>
            <a:r>
              <a:rPr lang="ru-RU" dirty="0" smtClean="0"/>
              <a:t>Решение проблем с информированием, просветительская работа и использование более эффективных методов</a:t>
            </a:r>
          </a:p>
          <a:p>
            <a:pPr fontAlgn="t"/>
            <a:r>
              <a:rPr lang="ru-RU" dirty="0" smtClean="0"/>
              <a:t>Экспертная поддержка в ходе слушаний</a:t>
            </a:r>
          </a:p>
          <a:p>
            <a:pPr fontAlgn="t"/>
            <a:r>
              <a:rPr lang="ru-RU" dirty="0" smtClean="0"/>
              <a:t>Работа с местными администрациями</a:t>
            </a:r>
          </a:p>
          <a:p>
            <a:pPr fontAlgn="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Центр европейской трансформации</a:t>
            </a:r>
          </a:p>
          <a:p>
            <a:r>
              <a:rPr lang="en-US" dirty="0" smtClean="0">
                <a:hlinkClick r:id="rId2"/>
              </a:rPr>
              <a:t>http://cet.eurobelarus.info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227</TotalTime>
  <Words>431</Words>
  <Application>Microsoft Office PowerPoint</Application>
  <PresentationFormat>Экран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Практика участия общественности в процессе принятия экологически значимых решений </vt:lpstr>
      <vt:lpstr>Методология</vt:lpstr>
      <vt:lpstr>Методология</vt:lpstr>
      <vt:lpstr>Нормативная рамка</vt:lpstr>
      <vt:lpstr>Схема принятия решений (в представлении респондентов)</vt:lpstr>
      <vt:lpstr>Представления о месте и роли общественности в процессе принятия решений</vt:lpstr>
      <vt:lpstr>Представления об интересах субъектов и их заинтересованность в участии общественности</vt:lpstr>
      <vt:lpstr>Как улучшить практики участия общественности в принятии решений?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Alena Zuikova</dc:creator>
  <cp:lastModifiedBy>Andrei</cp:lastModifiedBy>
  <cp:revision>27</cp:revision>
  <dcterms:created xsi:type="dcterms:W3CDTF">2015-07-23T11:07:13Z</dcterms:created>
  <dcterms:modified xsi:type="dcterms:W3CDTF">2015-08-02T16:48:22Z</dcterms:modified>
</cp:coreProperties>
</file>